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78" r:id="rId5"/>
    <p:sldId id="279" r:id="rId6"/>
    <p:sldId id="280" r:id="rId7"/>
    <p:sldId id="285" r:id="rId8"/>
    <p:sldId id="286" r:id="rId9"/>
    <p:sldId id="287" r:id="rId10"/>
    <p:sldId id="288" r:id="rId11"/>
    <p:sldId id="299" r:id="rId12"/>
    <p:sldId id="300" r:id="rId13"/>
    <p:sldId id="301" r:id="rId14"/>
    <p:sldId id="306" r:id="rId15"/>
    <p:sldId id="307" r:id="rId16"/>
    <p:sldId id="334" r:id="rId17"/>
    <p:sldId id="335" r:id="rId18"/>
    <p:sldId id="336" r:id="rId19"/>
    <p:sldId id="337" r:id="rId20"/>
    <p:sldId id="330" r:id="rId21"/>
    <p:sldId id="338" r:id="rId22"/>
    <p:sldId id="339" r:id="rId23"/>
    <p:sldId id="331" r:id="rId24"/>
  </p:sldIdLst>
  <p:sldSz cx="12188825" cy="6858000"/>
  <p:notesSz cx="6797675" cy="9926638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2" autoAdjust="0"/>
    <p:restoredTop sz="93202" autoAdjust="0"/>
  </p:normalViewPr>
  <p:slideViewPr>
    <p:cSldViewPr>
      <p:cViewPr varScale="1">
        <p:scale>
          <a:sx n="70" d="100"/>
          <a:sy n="70" d="100"/>
        </p:scale>
        <p:origin x="492" y="5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>
        <p:guide orient="horz" pos="3127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E67A91A5-3BE0-4EEB-83C5-BC91198EE9FF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pPr algn="r" rtl="0"/>
              <a:t>16/06/63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9C567D4A-04CB-4EDF-8FB1-342A02FC8EC5}" type="slidenum"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pPr algn="r" rtl="0"/>
              <a:t>‹#›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86DE8559-4F66-4AA0-BF18-50A59E874125}" type="datetime1">
              <a:rPr lang="th-TH" smtClean="0"/>
              <a:pPr/>
              <a:t>16/06/63</a:t>
            </a:fld>
            <a:endParaRPr lang="th-TH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h-TH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-TH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dirty="0"/>
              <a:t>ระดับที่สอง</a:t>
            </a:r>
          </a:p>
          <a:p>
            <a:pPr lvl="2" rtl="0"/>
            <a:r>
              <a:rPr lang="th-TH" dirty="0"/>
              <a:t>ระดับที่สาม</a:t>
            </a:r>
          </a:p>
          <a:p>
            <a:pPr lvl="3" rtl="0"/>
            <a:r>
              <a:rPr lang="th-TH" dirty="0"/>
              <a:t>ระดับที่สี่</a:t>
            </a:r>
          </a:p>
          <a:p>
            <a:pPr lvl="4" rtl="0"/>
            <a:r>
              <a:rPr lang="th-TH" dirty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2E61351F-DBB1-4664-ADA9-83BC7CB8848D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th-TH" smtClean="0"/>
              <a:pPr/>
              <a:t>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30282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th-TH" smtClean="0"/>
              <a:pPr/>
              <a:t>10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16389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th-TH" smtClean="0"/>
              <a:pPr/>
              <a:t>11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69450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th-TH" smtClean="0"/>
              <a:pPr/>
              <a:t>12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14235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th-TH" smtClean="0"/>
              <a:pPr/>
              <a:t>13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82157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th-TH" smtClean="0"/>
              <a:pPr/>
              <a:t>17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27641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th-TH" smtClean="0"/>
              <a:pPr/>
              <a:t>20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64152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th-TH" smtClean="0"/>
              <a:pPr/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85524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86065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th-TH" smtClean="0"/>
              <a:pPr/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60805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th-TH" smtClean="0"/>
              <a:pPr/>
              <a:t>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99949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54850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58423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93501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16643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293814" y="990600"/>
            <a:ext cx="8458200" cy="3200400"/>
          </a:xfrm>
        </p:spPr>
        <p:txBody>
          <a:bodyPr rtlCol="0">
            <a:normAutofit/>
          </a:bodyPr>
          <a:lstStyle>
            <a:lvl1pPr algn="l" rtl="0">
              <a:defRPr sz="6000"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93813" y="4267200"/>
            <a:ext cx="8458200" cy="1371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h-TH" smtClean="0"/>
              <a:t>คลิกเพื่อแก้ไขลักษณะชื่อเรื่องรองต้นแบบ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1100"/>
            </a:lvl1pPr>
          </a:lstStyle>
          <a:p>
            <a:fld id="{92F90AB2-9E3C-4E70-BE76-8C1348305561}" type="datetime1">
              <a:rPr lang="th-TH" smtClean="0"/>
              <a:pPr/>
              <a:t>16/06/63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1100"/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 sz="1100"/>
            </a:lvl1pPr>
          </a:lstStyle>
          <a:p>
            <a:fld id="{81FEFA0A-2F20-4B60-98C6-5FFDA469AA1C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1353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marL="1600200" algn="l" rtl="0">
              <a:defRPr/>
            </a:lvl6pPr>
            <a:lvl7pPr marL="1874520" algn="l" rtl="0">
              <a:defRPr/>
            </a:lvl7pPr>
            <a:lvl8pPr marL="2148840" algn="l" rtl="0">
              <a:defRPr/>
            </a:lvl8pPr>
            <a:lvl9pPr marL="2423160" algn="l" rtl="0">
              <a:defRPr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1100"/>
            </a:lvl1pPr>
          </a:lstStyle>
          <a:p>
            <a:fld id="{8B325AD3-FCFF-4D01-82DC-23503B7FEF25}" type="datetime1">
              <a:rPr lang="th-TH" smtClean="0"/>
              <a:pPr/>
              <a:t>16/06/63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1100"/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 sz="1100"/>
            </a:lvl1pPr>
          </a:lstStyle>
          <a:p>
            <a:fld id="{81FEFA0A-2F20-4B60-98C6-5FFDA469AA1C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5757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9752014" y="381000"/>
            <a:ext cx="1904998" cy="5791200"/>
          </a:xfrm>
        </p:spPr>
        <p:txBody>
          <a:bodyPr vert="eaVert"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293814" y="381000"/>
            <a:ext cx="8305800" cy="57912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1100"/>
            </a:lvl1pPr>
          </a:lstStyle>
          <a:p>
            <a:fld id="{125592EC-0AC1-4720-9DF3-258B691D2513}" type="datetime1">
              <a:rPr lang="th-TH" smtClean="0"/>
              <a:pPr/>
              <a:t>16/06/63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1100"/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 sz="1100"/>
            </a:lvl1pPr>
          </a:lstStyle>
          <a:p>
            <a:fld id="{81FEFA0A-2F20-4B60-98C6-5FFDA469AA1C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3226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1100"/>
            </a:lvl1pPr>
          </a:lstStyle>
          <a:p>
            <a:fld id="{FE042998-C0E8-4077-A649-6EB21C132CD2}" type="datetime1">
              <a:rPr lang="th-TH" smtClean="0"/>
              <a:pPr/>
              <a:t>16/06/63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1100"/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 sz="1100"/>
            </a:lvl1pPr>
          </a:lstStyle>
          <a:p>
            <a:fld id="{81FEFA0A-2F20-4B60-98C6-5FFDA469AA1C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9476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93813" y="2057400"/>
            <a:ext cx="8458201" cy="2666999"/>
          </a:xfrm>
        </p:spPr>
        <p:txBody>
          <a:bodyPr rtlCol="0" anchor="b">
            <a:normAutofit/>
          </a:bodyPr>
          <a:lstStyle>
            <a:lvl1pPr algn="l" rtl="0">
              <a:defRPr sz="4800" b="0" i="0" cap="none" baseline="0"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3813" y="4876800"/>
            <a:ext cx="8458201" cy="1143000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1100"/>
            </a:lvl1pPr>
          </a:lstStyle>
          <a:p>
            <a:fld id="{A71C8DE2-B550-40CC-9FBC-74D5076F4AB0}" type="datetime1">
              <a:rPr lang="th-TH" smtClean="0"/>
              <a:pPr/>
              <a:t>16/06/63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1100"/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 sz="1100"/>
            </a:lvl1pPr>
          </a:lstStyle>
          <a:p>
            <a:fld id="{81FEFA0A-2F20-4B60-98C6-5FFDA469AA1C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7862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700016" cy="44958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marL="1600200" algn="l" rtl="0">
              <a:defRPr sz="1600"/>
            </a:lvl6pPr>
            <a:lvl7pPr marL="1874520" algn="l" rtl="0">
              <a:defRPr sz="1600"/>
            </a:lvl7pPr>
            <a:lvl8pPr marL="2148840" algn="l" rtl="0">
              <a:defRPr sz="1600"/>
            </a:lvl8pPr>
            <a:lvl9pPr marL="2423160" algn="l" rtl="0">
              <a:defRPr sz="16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202035" y="1676401"/>
            <a:ext cx="4700016" cy="44958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marL="1600200" algn="l" rtl="0">
              <a:defRPr sz="1600"/>
            </a:lvl6pPr>
            <a:lvl7pPr marL="1874520" algn="l" rtl="0">
              <a:defRPr sz="1600"/>
            </a:lvl7pPr>
            <a:lvl8pPr marL="2148840" algn="l" rtl="0">
              <a:defRPr sz="1600"/>
            </a:lvl8pPr>
            <a:lvl9pPr marL="2423160" algn="l" rtl="0">
              <a:defRPr sz="16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1100"/>
            </a:lvl1pPr>
          </a:lstStyle>
          <a:p>
            <a:fld id="{347C08CF-4A83-4A4C-AD7E-B436890DC7E9}" type="datetime1">
              <a:rPr lang="th-TH" smtClean="0"/>
              <a:pPr/>
              <a:t>16/06/63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1100"/>
            </a:lvl1pPr>
          </a:lstStyle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 sz="1100"/>
            </a:lvl1pPr>
          </a:lstStyle>
          <a:p>
            <a:pPr algn="r"/>
            <a:fld id="{81FEFA0A-2F20-4B60-98C6-5FFDA469AA1C}" type="slidenum">
              <a:rPr lang="th-TH" smtClean="0"/>
              <a:pPr algn="r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0746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3813" y="1676399"/>
            <a:ext cx="4701142" cy="762001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400" b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293813" y="2516457"/>
            <a:ext cx="4701142" cy="3655743"/>
          </a:xfrm>
        </p:spPr>
        <p:txBody>
          <a:bodyPr rtlCol="0"/>
          <a:lstStyle>
            <a:lvl1pPr algn="l" rtl="0">
              <a:defRPr sz="22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marL="1600200" algn="l" rtl="0">
              <a:defRPr sz="1600"/>
            </a:lvl6pPr>
            <a:lvl7pPr marL="1874520" algn="l" rtl="0">
              <a:defRPr sz="1600"/>
            </a:lvl7pPr>
            <a:lvl8pPr marL="2148840" algn="l" rtl="0">
              <a:defRPr sz="1600"/>
            </a:lvl8pPr>
            <a:lvl9pPr marL="2423160" algn="l" rtl="0">
              <a:defRPr sz="16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1754" y="1676399"/>
            <a:ext cx="4703259" cy="762001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400" b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91754" y="2516457"/>
            <a:ext cx="4703259" cy="3655743"/>
          </a:xfrm>
        </p:spPr>
        <p:txBody>
          <a:bodyPr rtlCol="0"/>
          <a:lstStyle>
            <a:lvl1pPr algn="l" rtl="0">
              <a:defRPr sz="22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marL="1600200" algn="l" rtl="0">
              <a:defRPr sz="1600"/>
            </a:lvl6pPr>
            <a:lvl7pPr marL="1874520" algn="l" rtl="0">
              <a:defRPr sz="1600"/>
            </a:lvl7pPr>
            <a:lvl8pPr marL="2148840" algn="l" rtl="0">
              <a:defRPr sz="1600"/>
            </a:lvl8pPr>
            <a:lvl9pPr marL="2423160" algn="l" rtl="0">
              <a:defRPr sz="16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1100"/>
            </a:lvl1pPr>
          </a:lstStyle>
          <a:p>
            <a:fld id="{2E77BD0A-44F6-46FA-A6BE-DC224CC5B8D2}" type="datetime1">
              <a:rPr lang="th-TH" smtClean="0"/>
              <a:pPr/>
              <a:t>16/06/63</a:t>
            </a:fld>
            <a:endParaRPr lang="th-TH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1100"/>
            </a:lvl1pPr>
          </a:lstStyle>
          <a:p>
            <a:endParaRPr lang="th-TH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 sz="1100"/>
            </a:lvl1pPr>
          </a:lstStyle>
          <a:p>
            <a:fld id="{81FEFA0A-2F20-4B60-98C6-5FFDA469AA1C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8855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1100"/>
            </a:lvl1pPr>
          </a:lstStyle>
          <a:p>
            <a:fld id="{17A7093F-7AEE-4097-8BCE-7CB784625F95}" type="datetime1">
              <a:rPr lang="th-TH" smtClean="0"/>
              <a:pPr/>
              <a:t>16/06/63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1100"/>
            </a:lvl1pPr>
          </a:lstStyle>
          <a:p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 sz="1100"/>
            </a:lvl1pPr>
          </a:lstStyle>
          <a:p>
            <a:fld id="{81FEFA0A-2F20-4B60-98C6-5FFDA469AA1C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6159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1100"/>
            </a:lvl1pPr>
          </a:lstStyle>
          <a:p>
            <a:fld id="{CC417574-1F26-41C6-9B5D-B27F91F25CCA}" type="datetime1">
              <a:rPr lang="th-TH" smtClean="0"/>
              <a:pPr/>
              <a:t>16/06/63</a:t>
            </a:fld>
            <a:endParaRPr lang="th-TH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1100"/>
            </a:lvl1pPr>
          </a:lstStyle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 sz="1100"/>
            </a:lvl1pPr>
          </a:lstStyle>
          <a:p>
            <a:pPr algn="r"/>
            <a:fld id="{81FEFA0A-2F20-4B60-98C6-5FFDA469AA1C}" type="slidenum">
              <a:rPr lang="th-TH" smtClean="0"/>
              <a:pPr algn="r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4339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770811" y="1676400"/>
            <a:ext cx="3810000" cy="24384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93813" y="685800"/>
            <a:ext cx="6172200" cy="5486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rtl="0"/>
            <a:r>
              <a:rPr lang="th-TH" smtClean="0"/>
              <a:t>ระดับที่สอง</a:t>
            </a:r>
          </a:p>
          <a:p>
            <a:pPr lvl="2" rtl="0"/>
            <a:r>
              <a:rPr lang="th-TH" smtClean="0"/>
              <a:t>ระดับที่สาม</a:t>
            </a:r>
          </a:p>
          <a:p>
            <a:pPr lvl="3" rtl="0"/>
            <a:r>
              <a:rPr lang="th-TH" smtClean="0"/>
              <a:t>ระดับที่สี่</a:t>
            </a:r>
          </a:p>
          <a:p>
            <a:pPr lvl="4" rtl="0"/>
            <a:r>
              <a:rPr lang="th-TH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7770811" y="4191000"/>
            <a:ext cx="3810000" cy="15240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 sz="1100"/>
            </a:lvl1pPr>
          </a:lstStyle>
          <a:p>
            <a:fld id="{A56198F9-6ED0-454D-805A-CEA62F0D4CDF}" type="datetime1">
              <a:rPr lang="th-TH" smtClean="0"/>
              <a:pPr/>
              <a:t>16/06/63</a:t>
            </a:fld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 sz="1100"/>
            </a:lvl1pPr>
          </a:lstStyle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 sz="1100"/>
            </a:lvl1pPr>
          </a:lstStyle>
          <a:p>
            <a:fld id="{81FEFA0A-2F20-4B60-98C6-5FFDA469AA1C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2885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770812" y="1676400"/>
            <a:ext cx="3810000" cy="2438400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รูปภาพ 2" descr="พื้นที่สำรองเปล่าสำหรับเพิ่มรูปภาพ คลิกบนพื้นที่สำรองแล้วเลือกรูปภาพที่คุณต้องการเพิ่ม"/>
          <p:cNvSpPr>
            <a:spLocks noGrp="1"/>
          </p:cNvSpPr>
          <p:nvPr>
            <p:ph type="pic" idx="1"/>
          </p:nvPr>
        </p:nvSpPr>
        <p:spPr>
          <a:xfrm>
            <a:off x="1522412" y="0"/>
            <a:ext cx="5943601" cy="6858000"/>
          </a:xfr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th-TH" smtClean="0"/>
              <a:t>คลิกไอคอนเพื่อเพิ่มรูปภาพ</a:t>
            </a:r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7770812" y="4191000"/>
            <a:ext cx="3810000" cy="15240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383949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836614" y="0"/>
            <a:ext cx="11352212" cy="6858000"/>
          </a:xfrm>
          <a:prstGeom prst="rect">
            <a:avLst/>
          </a:prstGeom>
          <a:gradFill>
            <a:gsLst>
              <a:gs pos="0">
                <a:schemeClr val="bg1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3813" y="1676400"/>
            <a:ext cx="96012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dirty="0"/>
              <a:t>แก้ไขสไตล์ข้อความชื่อเรื่องหลัก</a:t>
            </a:r>
          </a:p>
          <a:p>
            <a:pPr lvl="1" rtl="0"/>
            <a:r>
              <a:rPr lang="th-TH" dirty="0"/>
              <a:t>ระดับที่สอง</a:t>
            </a:r>
          </a:p>
          <a:p>
            <a:pPr lvl="2" rtl="0"/>
            <a:r>
              <a:rPr lang="th-TH" dirty="0"/>
              <a:t>ระดับที่สาม</a:t>
            </a:r>
          </a:p>
          <a:p>
            <a:pPr lvl="3" rtl="0"/>
            <a:r>
              <a:rPr lang="th-TH" dirty="0"/>
              <a:t>ระดับที่สี่</a:t>
            </a:r>
          </a:p>
          <a:p>
            <a:pPr lvl="4" rtl="0"/>
            <a:r>
              <a:rPr lang="th-TH" dirty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127178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97058E40-E89A-4B9B-AA81-346A61DC07BA}" type="datetime1">
              <a:rPr lang="th-TH" smtClean="0"/>
              <a:pPr/>
              <a:t>16/06/63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0512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81FEFA0A-2F20-4B60-98C6-5FFDA469AA1C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287214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23838" indent="-228600" algn="l" defTabSz="914400" rtl="0" eaLnBrk="1" latinLnBrk="0" hangingPunct="1">
        <a:lnSpc>
          <a:spcPct val="90000"/>
        </a:lnSpc>
        <a:spcBef>
          <a:spcPts val="1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160020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1.%20%20&#3612;&#3621;&#3585;&#3634;&#3619;&#3604;&#3635;&#3648;&#3609;&#3636;&#3609;&#3591;&#3634;&#3609;&#3605;&#3633;&#3623;&#3594;&#3637;&#3657;&#3623;&#3633;&#3604;.pdf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2.%20%20&#3585;&#3634;&#3619;&#3626;&#3633;&#3591;&#3648;&#3588;&#3619;&#3634;&#3632;&#3627;&#3660;&#3586;&#3657;&#3629;&#3648;&#3626;&#3609;&#3629;&#3649;&#3609;&#3632;&#3648;&#3594;&#3636;&#3591;&#3609;&#3650;&#3618;&#3610;&#3634;&#3618;.pdf" TargetMode="External"/><Relationship Id="rId2" Type="http://schemas.openxmlformats.org/officeDocument/2006/relationships/hyperlink" Target="2.%20%20&#3585;&#3634;&#3619;&#3626;&#3633;&#3591;&#3648;&#3588;&#3619;&#3634;&#3632;&#3627;&#3660;&#3586;&#3657;&#3629;&#3648;&#3626;&#3609;&#3629;&#3649;&#3609;&#3632;&#3648;&#3594;&#3636;&#3591;&#3609;&#3650;&#3618;&#3610;&#3634;&#3618;.docx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3.%20&#3586;&#3657;&#3629;&#3648;&#3626;&#3609;&#3629;&#3649;&#3609;&#3632;&#3592;&#3634;&#3585;&#3626;&#3616;&#3634;%20&#3631;.pdf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&#3615;&#3629;&#3619;&#3660;&#3617;.docx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12" y="1365068"/>
            <a:ext cx="11022935" cy="4045133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90179" y="2438400"/>
            <a:ext cx="11658600" cy="1371600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การประชุมเชิงปฏิบัติ</a:t>
            </a:r>
            <a:br>
              <a:rPr lang="th-TH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การทบทวน</a:t>
            </a:r>
            <a:r>
              <a:rPr lang="th-TH" sz="4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แผน</a:t>
            </a:r>
            <a:r>
              <a:rPr lang="th-TH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 </a:t>
            </a:r>
            <a:br>
              <a:rPr lang="th-TH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</a:t>
            </a:r>
            <a:r>
              <a:rPr lang="th-TH" sz="44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ราช</a:t>
            </a:r>
            <a:r>
              <a:rPr lang="th-TH" sz="4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ภัฏ</a:t>
            </a:r>
            <a:r>
              <a:rPr lang="th-TH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นครสวรรค์</a:t>
            </a:r>
            <a:br>
              <a:rPr lang="th-TH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ระยะที่ </a:t>
            </a:r>
            <a:r>
              <a:rPr lang="en-US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ปี พ.ศ.</a:t>
            </a:r>
            <a:r>
              <a:rPr lang="en-US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2561 – 2564</a:t>
            </a:r>
            <a:br>
              <a:rPr lang="en-US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000" b="1" dirty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>
          <a:xfrm>
            <a:off x="1751012" y="5486401"/>
            <a:ext cx="8458200" cy="1371600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วันพุธ ที่  17  มิถุนายน  2563  </a:t>
            </a:r>
            <a:endParaRPr lang="th-TH" sz="44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ห้อง</a:t>
            </a:r>
            <a:r>
              <a:rPr lang="th-TH" sz="44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ประชุม</a:t>
            </a:r>
            <a:r>
              <a:rPr lang="th-TH" sz="44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อมราวดี  อาคาร  14  </a:t>
            </a:r>
            <a:r>
              <a:rPr lang="th-TH" sz="4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ชั้น </a:t>
            </a:r>
            <a:r>
              <a:rPr lang="th-TH" sz="44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sz="44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44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19732120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817812" y="381000"/>
            <a:ext cx="6553200" cy="101438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แผนยุทธศาสตร์มหาวิทยาลัยราช</a:t>
            </a:r>
            <a:r>
              <a:rPr lang="th-TH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ภัฏ</a:t>
            </a:r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นครสวรรค์  ระยะที่  1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พ.ศ. 2562-2564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293812" y="2209800"/>
            <a:ext cx="10363200" cy="4395434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ปรัชญา : มหาวิทยาลัยที่เป็นพลังของแผ่นดินในการพัฒนาท้องถิ่นสู่สากล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วิสัยทัศน์  เป็นมหาวิทยาลัยเพื่อท้องถิ่นที่มุ่งเน้นการใช้นวัตกรรมและเทคโนโลยีในการ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ดำเนินการ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ตาม</a:t>
            </a:r>
            <a:r>
              <a:rPr lang="th-TH" sz="2800" b="1" dirty="0" err="1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พันธ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กิจเพื่อมุ่งสู่ความเป็นเลิศ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2800" b="1" dirty="0" err="1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พันธ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กิจ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: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1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ผลิตบัณฑิตและพัฒนากำลังคนให้มีศักยภาพในการพัฒนาสังคมและประเทศชาติ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indent="457200">
              <a:lnSpc>
                <a:spcPct val="107000"/>
              </a:lnSpc>
              <a:spcAft>
                <a:spcPts val="0"/>
              </a:spcAft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 วิจัย บริการวิชาการและทำนุบำรุงศิลปวัฒนธรรมเพื่อเสริมสร้างศักยภาพของชุมชนท้องถิ่น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indent="457200">
              <a:lnSpc>
                <a:spcPct val="107000"/>
              </a:lnSpc>
              <a:spcAft>
                <a:spcPts val="0"/>
              </a:spcAft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3. ผลิตและพัฒนาครูและบุคลากรทางการศึกษา 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4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บริหารจัดการมหาวิทยาลัยด้วยนวัตกรรมเพื่อการพัฒนาอย่างยั่งยืน </a:t>
            </a:r>
            <a:endParaRPr lang="en-US" sz="2800" b="1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3672" y="838200"/>
            <a:ext cx="11199539" cy="5257800"/>
          </a:xfrm>
          <a:prstGeom prst="rect">
            <a:avLst/>
          </a:prstGeom>
          <a:solidFill>
            <a:srgbClr val="00B0F0"/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th-TH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marL="0" indent="0" algn="ctr">
              <a:buNone/>
            </a:pPr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เป้าประสงค์เชิงยุทธศาสตร์ (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Strategic Goals) :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lvl="0">
              <a:buNone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บัณฑิตมีศักยภาพที่สอดคล้องกับการพัฒนาท้องถิ่นและสามารถสร้างสรรค์สังคมและประเทศชาติ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ชุมชนท้องถิ่นมีความเข้มแข็งและมีศักยภาพในการปรับตัวได้เท่าทันต่อการเปลี่ยนแปลงของสังคมโลก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บัณฑิตครู ครูและบุคลากรทางการศึกษามีคุณภาพ และมีสมรรถนะตามมาตรฐานสากล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ระบบบริหารจัดการมีประสิทธิภาพและเป็นไปตามหลัก</a:t>
            </a:r>
            <a:r>
              <a:rPr lang="th-TH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บาลที่ส่งเสริมต่อการเป็นมหาวิทยาลัยแห่งนวัตกรรมเพื่อการพัฒนาท้องถิ่น  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5. มหาวิทยาลัยมีคุณภาพสอดคล้องกับทิศทางการพัฒนาและแนวนโยบายแห่งรัฐและมีศักยภาพในการแข่งขันเป็นที่ยอมรับในระดับนานาชาติ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722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3"/>
          <p:cNvSpPr>
            <a:spLocks noGrp="1"/>
          </p:cNvSpPr>
          <p:nvPr>
            <p:ph sz="quarter" idx="2"/>
          </p:nvPr>
        </p:nvSpPr>
        <p:spPr>
          <a:xfrm>
            <a:off x="379412" y="457200"/>
            <a:ext cx="11504374" cy="5978648"/>
          </a:xfrm>
          <a:prstGeom prst="rect">
            <a:avLst/>
          </a:prstGeom>
          <a:solidFill>
            <a:srgbClr val="00B0F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ประเด็นยุทธศาสตร์ (</a:t>
            </a:r>
            <a:r>
              <a:rPr lang="en-US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Strategic Issues) </a:t>
            </a:r>
            <a:r>
              <a:rPr lang="en-US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การยกระดับคุณภาพและมาตรฐานการผลิตบัณฑิตให้มีคุณภาพสร้างสรรค์สังคมและประเทศชาติ </a:t>
            </a:r>
            <a:endParaRPr lang="en-US" sz="36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การสร้างสรรค์การวิจัย พัฒนานวัตกรรมและ</a:t>
            </a:r>
            <a:r>
              <a:rPr lang="th-TH" sz="3600" b="1" dirty="0" err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พันธ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กิจสัมพันธ์เพื่อการพัฒนาท้องถิ่นอย่างยั่งยืน </a:t>
            </a:r>
            <a:endParaRPr lang="en-US" sz="36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การยกระดับมาตรฐานการผลิตและพัฒนาครูและบุคลากรทางการศึกษา </a:t>
            </a:r>
            <a:endParaRPr lang="en-US" sz="36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4. การพัฒนาประสิทธิภาพของระบบบริหารจัดการให้เป็นมหาวิทยาลัยแห่งนวัตกรรมเพื่อการพัฒนาท้องถิ่น  </a:t>
            </a:r>
            <a:endParaRPr lang="en-US" sz="36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5. การยกระดับมหาวิทยาลัยให้เป็นมหาวิทยาลัยเพื่อการพัฒนาท้องถิ่นที่มีคุณภาพตามมาตรฐานสากล</a:t>
            </a:r>
            <a:endParaRPr lang="en-US" sz="36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en-US" sz="40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069278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3"/>
          <p:cNvSpPr>
            <a:spLocks noGrp="1"/>
          </p:cNvSpPr>
          <p:nvPr>
            <p:ph sz="quarter" idx="2"/>
          </p:nvPr>
        </p:nvSpPr>
        <p:spPr>
          <a:xfrm>
            <a:off x="839568" y="123826"/>
            <a:ext cx="10425572" cy="6065838"/>
          </a:xfrm>
          <a:solidFill>
            <a:schemeClr val="accent1">
              <a:lumMod val="40000"/>
              <a:lumOff val="60000"/>
            </a:schemeClr>
          </a:solidFill>
        </p:spPr>
        <p:txBody>
          <a:bodyPr lIns="117208" tIns="58604" rIns="117208" bIns="58604">
            <a:normAutofit/>
          </a:bodyPr>
          <a:lstStyle/>
          <a:p>
            <a:pPr marL="0" indent="0" algn="ctr">
              <a:buNone/>
            </a:pPr>
            <a:endParaRPr lang="th-TH" sz="10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None/>
            </a:pP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เชื่อมโยงประเด็นยุทธศาสตร์ เป้าประสงค์ และกลยุทธ์</a:t>
            </a:r>
            <a:endParaRPr lang="en-US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206418"/>
              </p:ext>
            </p:extLst>
          </p:nvPr>
        </p:nvGraphicFramePr>
        <p:xfrm>
          <a:off x="1751013" y="1143002"/>
          <a:ext cx="9143999" cy="464819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780951"/>
                <a:gridCol w="1896638"/>
                <a:gridCol w="5466410"/>
              </a:tblGrid>
              <a:tr h="1718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 dirty="0">
                          <a:effectLst/>
                        </a:rPr>
                        <a:t>เป้าประสงค์เชิงยุทธศาสตร์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ประเด็นยุทธศาสตร์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กลยุทธ์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992" marR="60992" marT="0" marB="0"/>
                </a:tc>
              </a:tr>
              <a:tr h="1317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1.  บัณฑิตมีศักยภาพที่</a:t>
                      </a:r>
                      <a:endParaRPr lang="en-US" sz="1000">
                        <a:effectLst/>
                      </a:endParaRPr>
                    </a:p>
                    <a:p>
                      <a:pPr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    สอดคล้องกับการพัฒนา </a:t>
                      </a:r>
                      <a:endParaRPr lang="en-US" sz="1000">
                        <a:effectLst/>
                      </a:endParaRPr>
                    </a:p>
                    <a:p>
                      <a:pPr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    ท้องถิ่นและสามารถ</a:t>
                      </a:r>
                      <a:endParaRPr lang="en-US" sz="1000">
                        <a:effectLst/>
                      </a:endParaRPr>
                    </a:p>
                    <a:p>
                      <a:pPr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    สร้างสรรค์สังคมและ</a:t>
                      </a:r>
                      <a:endParaRPr lang="en-US" sz="1000">
                        <a:effectLst/>
                      </a:endParaRPr>
                    </a:p>
                    <a:p>
                      <a:pPr indent="-90170"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    ประเทศชาติ 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1.  การยกระดับคุณภาพและมาตรฐานการผลิตบัณฑิตให้มีคุณภาพสร้างสรรค์สังคมและประเทศชาติ 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>
                          <a:effectLst/>
                        </a:rPr>
                        <a:t>ปรับปรุงและพัฒนาหลักสูตรให้ทันสมัยและตอบสนองต่อการพัฒนา </a:t>
                      </a:r>
                      <a:endParaRPr lang="en-US" sz="1000">
                        <a:effectLst/>
                      </a:endParaRPr>
                    </a:p>
                    <a:p>
                      <a:pPr marL="2012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ชุมชนท้องถิ่นและประเทศชาติ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>
                          <a:effectLst/>
                        </a:rPr>
                        <a:t>พัฒนาหลักสูตรใหม่เพื่อสร้างทางเลือกของชุมชนท้องถิ่น  และตอบสนองต่อการพัฒนาประเทศและการเปลี่ยนแปลงของสังคมโลก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>
                          <a:effectLst/>
                        </a:rPr>
                        <a:t>พัฒนาสมรรถนะของบัณฑิตให้ตอบสนองต่อความต้องการของท้องถิ่นและการพัฒนาประเทศ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>
                          <a:effectLst/>
                        </a:rPr>
                        <a:t>พัฒนาคณาจารย์ให้มีสมรรถนะที่ตอบสนองต่อการพัฒนาประเทศและ ได้มาตรฐานสากล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 spc="-90">
                          <a:effectLst/>
                        </a:rPr>
                        <a:t>ปรับกระบวนการจัดการเรียนรู้ให้มีประสิทธิภาพในการพัฒนาศักยภาพของผู้เรียน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>
                          <a:effectLst/>
                        </a:rPr>
                        <a:t>พัฒนาระบบโครงสร้างพื้นฐานให้เอื้อต่อการพัฒนาคุณภาพของบัณฑิต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>
                          <a:effectLst/>
                        </a:rPr>
                        <a:t>สร้างโอกาสทางการศึกษาและพัฒนากลไกกระบวนการรับนักศึกษาใหม่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992" marR="60992" marT="0" marB="0"/>
                </a:tc>
              </a:tr>
              <a:tr h="682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2.ชุมชนท้องถิ่นมีความเข้มแข็งและมีศักยภาพในการปรับตัวได้เท่าทันต่อการเปลี่ยนแปลงของสังคมโลก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2.  การสร้างสรรค์การวิจัย พัฒนานวัตกรรมและพันธกิจสัมพันธ์เพื่อการพัฒนาท้องถิ่นอย่างยั่งยืน 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>
                          <a:effectLst/>
                        </a:rPr>
                        <a:t>พัฒนาคุณภาพงานวิจัยและสร้างนวัตกรรมเพื่อสร้างศักยภาพของท้องถิ่นและขับเคลื่อนการพัฒนาตามยุทธศาสตร์ชาติ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>
                          <a:effectLst/>
                        </a:rPr>
                        <a:t>พัฒนาสมรรถนะทางด้านการวิจัยของคณาจารย์ให้มีศักยภาพเพิ่มสูงขึ้น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>
                          <a:effectLst/>
                        </a:rPr>
                        <a:t>ยกระดับคุณภาพการบริการวิชาการ และการถ่ายทอดเทคโนโลยี โดยการน้อมนำแนวพระราชดำริไปใช้เพื่อการพัฒนาท้องถิ่นอย่างยั่งยืน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>
                          <a:effectLst/>
                        </a:rPr>
                        <a:t>ทำนุบำรุงศิลปวัฒนธรรมให้สอดคล้องกับความต้องการของท้องถิ่น และทิศทางการพัฒนาประเทศ ตลอดจนสร้างมูลค่าเพิ่มให้กับมรดกทางวัฒนธรรมอย่างสร้างสรรค์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992" marR="60992" marT="0" marB="0"/>
                </a:tc>
              </a:tr>
              <a:tr h="859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3. บัณฑิตครู ครูและบุคลากรทางการศึกษามีคุณภาพ และมีสมรรถนะตามมาตรฐานสากล</a:t>
                      </a:r>
                      <a:endParaRPr lang="en-US" sz="1000">
                        <a:effectLst/>
                      </a:endParaRPr>
                    </a:p>
                    <a:p>
                      <a:pPr marL="108585" indent="-1085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3. การยกระดับมาตรฐานการผลิตและพัฒนาครูและบุคลากรทางการศึกษา </a:t>
                      </a:r>
                      <a:endParaRPr lang="en-US" sz="1000">
                        <a:effectLst/>
                      </a:endParaRPr>
                    </a:p>
                    <a:p>
                      <a:pPr marL="154940" indent="-1549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>
                          <a:effectLst/>
                        </a:rPr>
                        <a:t>พัฒนาหลักสูตรและกระบวนการผลิตครูให้มีคุณภาพและสมรรถนะตามมาตรฐานสากล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>
                          <a:effectLst/>
                        </a:rPr>
                        <a:t>ยกระดับคุณภาพการผลิตบัณฑิตครูสู่มาตรฐานสากล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>
                          <a:effectLst/>
                        </a:rPr>
                        <a:t>สร้างระบบการพัฒนาครูและบุคลากรทางการศึกษา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>
                          <a:effectLst/>
                        </a:rPr>
                        <a:t>สร้างเครือข่ายความร่วมมือเพื่อพัฒนานวัตกรรมการผลิตและพัฒนาครู</a:t>
                      </a:r>
                      <a:endParaRPr lang="en-US" sz="1000">
                        <a:effectLst/>
                      </a:endParaRPr>
                    </a:p>
                    <a:p>
                      <a:pPr marL="2012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ให้สอดคล้องกับการพัฒนาท้องถิ่นและประเทศชาติ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992" marR="60992" marT="0" marB="0"/>
                </a:tc>
              </a:tr>
              <a:tr h="766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4. ระบบบริหารจัดการมีประสิทธิภาพและเป็นไปตามหลักธรรมาภิบาลที่ส่งเสริมต่อการเป็นมหาวิทยาลัยแห่งนวัตกรรมเพื่อการพัฒนาท้องถิ่น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4. การพัฒนาประสิทธิภาพของระบบบริหารจัดการให้เป็นมหาวิทยาลัยแห่งนวัตกรรมเพื่อการพัฒนาท้องถิ่น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>
                          <a:effectLst/>
                        </a:rPr>
                        <a:t>พัฒนาระบบและกลไกการบริหารจัดการเชิงรุกตามหลักธรรมาภิบาล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>
                          <a:effectLst/>
                        </a:rPr>
                        <a:t>พัฒนาระบบบริหารงานบุคคลและส่งเสริมบุคลากรให้มีสมรรถนะการปฏิบัติงานอย่างมีประสิทธิภาพ 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>
                          <a:effectLst/>
                        </a:rPr>
                        <a:t>พัฒนาระบบโครงสร้างพื้นฐานทางกายภาพ และเทคโนโลยีสารสนเทศ</a:t>
                      </a:r>
                      <a:endParaRPr lang="en-US" sz="1000">
                        <a:effectLst/>
                      </a:endParaRPr>
                    </a:p>
                    <a:p>
                      <a:pPr marL="2012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ที่ส่งเสริมการทำงานของบุคลากรตามพันธกิจของมหาวิทยาลัย</a:t>
                      </a:r>
                      <a:endParaRPr lang="en-US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>
                          <a:effectLst/>
                        </a:rPr>
                        <a:t>พัฒนาระบบการบริหารจัดการเพื่อเป็นองค์กรแห่งการเรียนรู้สร้างสรรค์นวัตกรรมเพื่อการพัฒนาท้องถิ่น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992" marR="60992" marT="0" marB="0"/>
                </a:tc>
              </a:tr>
              <a:tr h="849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>
                          <a:effectLst/>
                        </a:rPr>
                        <a:t>5. มหาวิทยาลัยมีคุณภาพสอดคล้องกับทิศทางการพัฒนาและแนวนโยบายแห่งรัฐและมีศักยภาพในการแข่งขันเป็นที่ยอมรับในระดับนานาชาติ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900" dirty="0">
                          <a:effectLst/>
                        </a:rPr>
                        <a:t>5. การยกระดับมหาวิทยาลัย ให้เป็นมหาวิทยาลัยเพื่อการพัฒนาท้องถิ่นสู่มาตรฐานสากล</a:t>
                      </a:r>
                      <a:endParaRPr lang="en-US" sz="1000" dirty="0">
                        <a:effectLst/>
                      </a:endParaRPr>
                    </a:p>
                    <a:p>
                      <a:pPr marL="108585" indent="-1085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154940" indent="-1549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 spc="-50" dirty="0">
                          <a:effectLst/>
                        </a:rPr>
                        <a:t>สร้างภาพลักษณ์ของมหาวิทยาลัยให้มีชื่อเสียงเป็นที่ยอมรับทั้งในระดับท้องถิ่น</a:t>
                      </a:r>
                      <a:r>
                        <a:rPr lang="th-TH" sz="900" dirty="0">
                          <a:effectLst/>
                        </a:rPr>
                        <a:t>    ระดับประเทศและนานาชาติ </a:t>
                      </a:r>
                      <a:endParaRPr lang="en-US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 spc="-40" dirty="0">
                          <a:effectLst/>
                        </a:rPr>
                        <a:t>วางรากฐานการพัฒนามหาวิทยาลัยเพื่อเตรียมพร้อมสู่การเป็นมหาวิทยาลัยแห่งนวัตกรรมเพื่อการพัฒนาท้องถิ่นสู่มาตรฐานสากล</a:t>
                      </a:r>
                      <a:endParaRPr lang="en-US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 spc="-40" dirty="0">
                          <a:effectLst/>
                        </a:rPr>
                        <a:t>การสร้างเครือข่ายกับมหาวิทยาลัยและองค์กรในระดับชาติและนานาชาติเพื่อยกระดับคุณภาพของมหาวิทยาลัยสู่มาตรฐานสากล</a:t>
                      </a:r>
                      <a:endParaRPr lang="en-US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h-TH" sz="900" dirty="0">
                          <a:effectLst/>
                        </a:rPr>
                        <a:t>พัฒนามหาวิทยาลัยด้านกายภาพและสิ่งแวดล้อมตามเกณฑ์คุณภาพในระดับนานาชาติ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0992" marR="609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37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ชื่อเรื่อง 1"/>
          <p:cNvSpPr txBox="1">
            <a:spLocks/>
          </p:cNvSpPr>
          <p:nvPr/>
        </p:nvSpPr>
        <p:spPr>
          <a:xfrm>
            <a:off x="2055812" y="2895600"/>
            <a:ext cx="9144000" cy="3124200"/>
          </a:xfrm>
          <a:prstGeom prst="plaque">
            <a:avLst/>
          </a:prstGeom>
          <a:solidFill>
            <a:srgbClr val="00B0F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defRPr>
            </a:lvl1pPr>
          </a:lstStyle>
          <a:p>
            <a:pPr algn="ctr"/>
            <a:endPara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                                                                                                   </a:t>
            </a:r>
          </a:p>
          <a:p>
            <a:pPr algn="ctr"/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วิสัยทัศน์</a:t>
            </a:r>
          </a:p>
          <a:p>
            <a:pPr algn="ctr"/>
            <a:endPara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เป็นมหาวิทยาลัยเพื่อท้องถิ่นที่มุ่งเน้นการใช้นวัตกรรมและเทคโนโลยี</a:t>
            </a:r>
          </a:p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ในการดำเนินการตาม</a:t>
            </a:r>
            <a:r>
              <a:rPr lang="th-TH" sz="28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พันธ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กิจเพื่อมุ่งสู่ความเป็นเลิศ</a:t>
            </a:r>
          </a:p>
          <a:p>
            <a:endPara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มีผลการดำเนินงานการบรรลุเป้าหมายของตัวชี้วัด  ปีงบประมาณ  พ.ศ.  2562  ดังนี้  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2970212" y="228600"/>
            <a:ext cx="7239001" cy="1838801"/>
          </a:xfrm>
          <a:prstGeom prst="downArrowCallou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จากการขับเคลื่อนยุทธศาสตร์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แผนยุทธศาสตร์มหาวิทยาลัยราช</a:t>
            </a:r>
            <a:r>
              <a:rPr lang="th-TH" sz="24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ภัฏ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นครสวรรค์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1 ปี พ.ศ.2561-2564 </a:t>
            </a:r>
            <a:endParaRPr lang="th-TH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ภายใต้</a:t>
            </a:r>
            <a:endParaRPr lang="th-TH" sz="2000" dirty="0">
              <a:solidFill>
                <a:schemeClr val="accent1">
                  <a:lumMod val="20000"/>
                  <a:lumOff val="8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1676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84612" y="2514600"/>
            <a:ext cx="5410200" cy="1828800"/>
          </a:xfrm>
          <a:prstGeom prst="plaque">
            <a:avLst/>
          </a:prstGeo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th-TH" sz="40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รายงานผลการดำเนินงานตัวชี้วัด</a:t>
            </a:r>
            <a:br>
              <a:rPr lang="th-TH" sz="40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</a:br>
            <a:endParaRPr lang="th-TH" sz="40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  <a:hlinkClick r:id="rId2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val="141662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กล่องข้อความ 6">
            <a:hlinkClick r:id="rId2" action="ppaction://hlinkfile"/>
          </p:cNvPr>
          <p:cNvSpPr txBox="1"/>
          <p:nvPr/>
        </p:nvSpPr>
        <p:spPr>
          <a:xfrm>
            <a:off x="1293812" y="457200"/>
            <a:ext cx="10515600" cy="187743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3200" b="1" dirty="0" smtClean="0">
                <a:solidFill>
                  <a:schemeClr val="bg1"/>
                </a:solidFill>
              </a:rPr>
              <a:t>กองนโยบายและแผนจัดทำสรุปข้อเสนอแนะเชิง</a:t>
            </a:r>
            <a:r>
              <a:rPr lang="th-TH" sz="3200" b="1" dirty="0">
                <a:solidFill>
                  <a:schemeClr val="bg1"/>
                </a:solidFill>
              </a:rPr>
              <a:t>นโยบาย ของการทบทวนแผนยุทธศาสตร์มหาวิทยาลัยราช</a:t>
            </a:r>
            <a:r>
              <a:rPr lang="th-TH" sz="3200" b="1" dirty="0" err="1">
                <a:solidFill>
                  <a:schemeClr val="bg1"/>
                </a:solidFill>
              </a:rPr>
              <a:t>ภัฏ</a:t>
            </a:r>
            <a:r>
              <a:rPr lang="th-TH" sz="3200" b="1" dirty="0">
                <a:solidFill>
                  <a:schemeClr val="bg1"/>
                </a:solidFill>
              </a:rPr>
              <a:t>นครสวรรค์</a:t>
            </a:r>
          </a:p>
          <a:p>
            <a:pPr algn="ctr">
              <a:lnSpc>
                <a:spcPct val="90000"/>
              </a:lnSpc>
            </a:pPr>
            <a:r>
              <a:rPr lang="th-TH" sz="3200" b="1" dirty="0" smtClean="0">
                <a:solidFill>
                  <a:schemeClr val="bg1"/>
                </a:solidFill>
              </a:rPr>
              <a:t> จากสภาวิชาการ  สภาคณาจารย์และข้าราชการ  คณะกรรมการส่งเสริมกิจการมหาวิทยาลัย</a:t>
            </a:r>
          </a:p>
          <a:p>
            <a:pPr algn="ctr">
              <a:lnSpc>
                <a:spcPct val="90000"/>
              </a:lnSpc>
            </a:pPr>
            <a:r>
              <a:rPr lang="th-TH" sz="3200" b="1" dirty="0" smtClean="0">
                <a:solidFill>
                  <a:schemeClr val="bg1"/>
                </a:solidFill>
              </a:rPr>
              <a:t>และคณะกรรมการบริหาร  ดังนี้</a:t>
            </a:r>
          </a:p>
        </p:txBody>
      </p:sp>
      <p:sp>
        <p:nvSpPr>
          <p:cNvPr id="9" name="ชื่อเรื่อง 1"/>
          <p:cNvSpPr>
            <a:spLocks noGrp="1"/>
          </p:cNvSpPr>
          <p:nvPr>
            <p:ph type="title"/>
          </p:nvPr>
        </p:nvSpPr>
        <p:spPr>
          <a:xfrm>
            <a:off x="1522412" y="3200400"/>
            <a:ext cx="10058400" cy="1905000"/>
          </a:xfrm>
          <a:prstGeom prst="plaque">
            <a:avLst/>
          </a:prstGeo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th-TH" sz="32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 action="ppaction://hlinkfile"/>
              </a:rPr>
              <a:t>ข้อเสนอเชิง</a:t>
            </a:r>
            <a:r>
              <a:rPr lang="th-TH" sz="32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 action="ppaction://hlinkfile"/>
              </a:rPr>
              <a:t>นโยบาย ของการทบทวนแผนยุทธศาสตร์มหาวิทยาลัยราช</a:t>
            </a:r>
            <a:r>
              <a:rPr lang="th-TH" sz="3200" b="1" dirty="0" err="1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 action="ppaction://hlinkfile"/>
              </a:rPr>
              <a:t>ภัฏ</a:t>
            </a:r>
            <a:r>
              <a:rPr lang="th-TH" sz="32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 action="ppaction://hlinkfile"/>
              </a:rPr>
              <a:t>นครสวรรค์</a:t>
            </a:r>
            <a:br>
              <a:rPr lang="th-TH" sz="32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 action="ppaction://hlinkfile"/>
              </a:rPr>
            </a:br>
            <a:r>
              <a:rPr lang="th-TH" sz="32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 action="ppaction://hlinkfile"/>
              </a:rPr>
              <a:t> จากสภาวิชาการ  สภาคณาจารย์และข้าราชการ  คณะกรรมการส่งเสริมกิจการมหาวิทยาลัย  และ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 action="ppaction://hlinkfile"/>
              </a:rPr>
              <a:t>คณะกรรมการ</a:t>
            </a:r>
            <a:r>
              <a:rPr lang="th-TH" sz="32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 action="ppaction://hlinkfile"/>
              </a:rPr>
              <a:t>บริหาร </a:t>
            </a:r>
            <a:endParaRPr lang="th-TH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  <a:hlinkClick r:id="rId3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val="11547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7012" y="1524000"/>
            <a:ext cx="11811000" cy="17526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จากนั้นกองนโยบายและแผนได้นำข้อเสนอแนะเชิงนโยบาย ฯ เสนอสภามหาวิทยาลัยราช</a:t>
            </a:r>
            <a:r>
              <a:rPr lang="th-TH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ภัฏ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นครสวรรค์</a:t>
            </a:r>
            <a:b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ในคราวประชุม  ครั้งที่  8/2562  วันพฤหัสบดี ที่  22  สิงหาคม  2562   </a:t>
            </a:r>
            <a:b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โดยคณะกรรมการสภา ฯ  ให้ข้อสังเกตและข้อเสนอแนะ  โดยสรุปดังนี้  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74812" y="1905000"/>
            <a:ext cx="9144000" cy="14478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ข้อสังเกตและข้อเสนอแนะจากคณะกรรมการสภามหาวิทยาลัย</a:t>
            </a:r>
            <a:b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</a:br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  <a:hlinkClick r:id="rId2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val="302801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198812" y="2362200"/>
            <a:ext cx="6096000" cy="716280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แบบทบทวนแผน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  <a:hlinkClick r:id="rId2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val="198991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3212" y="990600"/>
            <a:ext cx="11504771" cy="4906962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th-TH" sz="8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แผนยุทธศาสตร์</a:t>
            </a:r>
            <a:br>
              <a:rPr lang="th-TH" sz="8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8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มหาวิทยาลัยราช</a:t>
            </a:r>
            <a:r>
              <a:rPr lang="th-TH" sz="80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ภัฏ</a:t>
            </a:r>
            <a:r>
              <a:rPr lang="th-TH" sz="8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นครสวรรค์ </a:t>
            </a:r>
            <a:br>
              <a:rPr lang="th-TH" sz="8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8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ระยะ 20  </a:t>
            </a:r>
            <a:br>
              <a:rPr lang="th-TH" sz="8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80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(พ.ศ. 2561 </a:t>
            </a:r>
            <a:r>
              <a:rPr lang="th-TH" sz="8000" b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– 2579)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0562"/>
            <a:ext cx="12188825" cy="2357438"/>
          </a:xfrm>
          <a:prstGeom prst="rect">
            <a:avLst/>
          </a:prstGeom>
        </p:spPr>
      </p:pic>
      <p:pic>
        <p:nvPicPr>
          <p:cNvPr id="9" name="ตัวแทนเนื้อหา 3"/>
          <p:cNvPicPr>
            <a:picLocks noGrp="1" noChangeAspect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825" cy="4495800"/>
          </a:xfrm>
        </p:spPr>
      </p:pic>
    </p:spTree>
    <p:extLst>
      <p:ext uri="{BB962C8B-B14F-4D97-AF65-F5344CB8AC3E}">
        <p14:creationId xmlns:p14="http://schemas.microsoft.com/office/powerpoint/2010/main" val="14427803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สี่เหลี่ยมผืนผ้า 43"/>
          <p:cNvSpPr/>
          <p:nvPr/>
        </p:nvSpPr>
        <p:spPr>
          <a:xfrm>
            <a:off x="6630634" y="1387834"/>
            <a:ext cx="4737559" cy="44026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652019" y="402803"/>
            <a:ext cx="3406463" cy="4216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0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การเปลี่ยนแปลงใน</a:t>
            </a:r>
            <a:r>
              <a:rPr lang="th-TH" sz="2000" b="1" u="sng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ระดับมห</a:t>
            </a:r>
            <a:r>
              <a:rPr lang="th-TH" sz="20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ภาค/สังคมโลก</a:t>
            </a:r>
            <a:endParaRPr lang="en-US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14600" y="1022759"/>
            <a:ext cx="4966600" cy="3308805"/>
          </a:xfrm>
          <a:prstGeom prst="rect">
            <a:avLst/>
          </a:prstGeom>
          <a:solidFill>
            <a:srgbClr val="00B0F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 u="sng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การปรับเปลี่ยนยุทธศาสตร์การพัฒนาประเทศ</a:t>
            </a:r>
            <a:endParaRPr lang="en-US" sz="1200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lvl="0" indent="-342900">
              <a:spcAft>
                <a:spcPts val="0"/>
              </a:spcAft>
              <a:buFont typeface="TH SarabunPSK" panose="020B0500040200020003" pitchFamily="34" charset="-34"/>
              <a:buChar char="-"/>
            </a:pPr>
            <a:r>
              <a:rPr lang="th-TH" sz="16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ยุทธศาสตร์ชาติ 20 ปี(พ.ศ.2560-2579)</a:t>
            </a:r>
            <a:endParaRPr lang="en-US" sz="1200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lvl="0" indent="-342900">
              <a:spcAft>
                <a:spcPts val="0"/>
              </a:spcAft>
              <a:buFont typeface="TH SarabunPSK" panose="020B0500040200020003" pitchFamily="34" charset="-34"/>
              <a:buChar char="-"/>
            </a:pPr>
            <a:r>
              <a:rPr lang="th-TH" sz="16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แผนพัฒนาเศรษฐกิจและสังคมแห่งชาติ ฉบับที่ 12(พ.ศ.2560-2564)</a:t>
            </a:r>
            <a:endParaRPr lang="en-US" sz="1200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lvl="0" indent="-342900">
              <a:spcAft>
                <a:spcPts val="0"/>
              </a:spcAft>
              <a:buFont typeface="TH SarabunPSK" panose="020B0500040200020003" pitchFamily="34" charset="-34"/>
              <a:buChar char="-"/>
            </a:pPr>
            <a:r>
              <a:rPr lang="th-TH" sz="16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นโยบายไทยแลนด์4.0</a:t>
            </a:r>
            <a:endParaRPr lang="en-US" sz="1200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lvl="0" indent="-342900">
              <a:spcAft>
                <a:spcPts val="0"/>
              </a:spcAft>
              <a:buFont typeface="TH SarabunPSK" panose="020B0500040200020003" pitchFamily="34" charset="-34"/>
              <a:buChar char="-"/>
            </a:pPr>
            <a:r>
              <a:rPr lang="th-TH" sz="16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กรอบแผนอุดมศึกษาระยะยาว 15 ปี  </a:t>
            </a:r>
            <a:r>
              <a:rPr lang="th-TH" sz="1600" b="1" dirty="0" smtClean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ฉบับ</a:t>
            </a:r>
            <a:r>
              <a:rPr lang="th-TH" sz="16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ที่ 2 (พ.ศ.2551-2565)</a:t>
            </a:r>
            <a:endParaRPr lang="en-US" sz="1200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lvl="0" indent="-342900">
              <a:spcAft>
                <a:spcPts val="0"/>
              </a:spcAft>
              <a:buFont typeface="TH SarabunPSK" panose="020B0500040200020003" pitchFamily="34" charset="-34"/>
              <a:buChar char="-"/>
            </a:pPr>
            <a:r>
              <a:rPr lang="th-TH" sz="16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แผนการศึกษาชาติ พ.ศ.2560-2579</a:t>
            </a:r>
            <a:endParaRPr lang="en-US" sz="1200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lvl="0" indent="-342900">
              <a:spcAft>
                <a:spcPts val="0"/>
              </a:spcAft>
              <a:buFont typeface="TH SarabunPSK" panose="020B0500040200020003" pitchFamily="34" charset="-34"/>
              <a:buChar char="-"/>
            </a:pPr>
            <a:r>
              <a:rPr lang="th-TH" sz="16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ยุทธศาสตร์การวิจัยของชาติ ฉบับที่ </a:t>
            </a:r>
            <a:r>
              <a:rPr lang="en-US" sz="16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9 (</a:t>
            </a:r>
            <a:r>
              <a:rPr lang="th-TH" sz="16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พ.ศ. </a:t>
            </a:r>
            <a:r>
              <a:rPr lang="en-US" sz="16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2560-2564)</a:t>
            </a:r>
            <a:endParaRPr lang="en-US" sz="1200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lvl="0" indent="-342900">
              <a:spcAft>
                <a:spcPts val="0"/>
              </a:spcAft>
              <a:buFont typeface="TH SarabunPSK" panose="020B0500040200020003" pitchFamily="34" charset="-34"/>
              <a:buChar char="-"/>
            </a:pPr>
            <a:r>
              <a:rPr lang="th-TH" sz="16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แผนพัฒนาการศึกษาของกระทรวงศึกษาธิการ ฉบับที่ 12(พ.ศ.2560-2564)</a:t>
            </a:r>
            <a:endParaRPr lang="en-US" sz="1200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lvl="0" indent="-342900">
              <a:spcAft>
                <a:spcPts val="0"/>
              </a:spcAft>
              <a:buFont typeface="TH SarabunPSK" panose="020B0500040200020003" pitchFamily="34" charset="-34"/>
              <a:buChar char="-"/>
            </a:pPr>
            <a:r>
              <a:rPr lang="th-TH" sz="16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คำแถลงนโยบายของรัฐบาล พล.เอกประยุทธ์ </a:t>
            </a:r>
            <a:r>
              <a:rPr lang="th-TH" sz="1600" b="1" dirty="0" err="1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จันทร</a:t>
            </a:r>
            <a:r>
              <a:rPr lang="th-TH" sz="16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โอชา</a:t>
            </a:r>
            <a:endParaRPr lang="en-US" sz="1200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lvl="0" indent="-342900">
              <a:spcAft>
                <a:spcPts val="800"/>
              </a:spcAft>
              <a:buFont typeface="TH SarabunPSK" panose="020B0500040200020003" pitchFamily="34" charset="-34"/>
              <a:buChar char="-"/>
            </a:pPr>
            <a:r>
              <a:rPr lang="th-TH" sz="16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นโยบายรมต.</a:t>
            </a:r>
            <a:r>
              <a:rPr lang="th-TH" sz="1600" b="1" dirty="0" smtClean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กระทรวงศึกษาธิการ(</a:t>
            </a:r>
            <a:r>
              <a:rPr lang="th-TH" sz="16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นพ.ธีรเกียรติ เจริญ</a:t>
            </a:r>
            <a:r>
              <a:rPr lang="th-TH" sz="1600" b="1" dirty="0" err="1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เศรษฐ</a:t>
            </a:r>
            <a:r>
              <a:rPr lang="th-TH" sz="16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ศิลป์</a:t>
            </a:r>
            <a:r>
              <a:rPr lang="th-TH" sz="1600" b="1" dirty="0" smtClean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   </a:t>
            </a:r>
          </a:p>
          <a:p>
            <a:pPr marL="342900" lvl="0" indent="-342900">
              <a:spcAft>
                <a:spcPts val="800"/>
              </a:spcAft>
              <a:buFont typeface="TH SarabunPSK" panose="020B0500040200020003" pitchFamily="34" charset="-34"/>
              <a:buChar char="-"/>
            </a:pPr>
            <a:r>
              <a:rPr lang="th-TH" sz="1600" b="1" dirty="0" smtClean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16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ยุทธศาสตร์มหาวิทยาลัยราช</a:t>
            </a:r>
            <a:r>
              <a:rPr lang="th-TH" sz="1600" b="1" dirty="0" err="1" smtClean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ภัฏ</a:t>
            </a:r>
            <a:r>
              <a:rPr lang="th-TH" sz="16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เพื่อการพัฒนาท้องถิ่น  ระยะ  20  ปี  (พ.ศ.  2560-2579)</a:t>
            </a:r>
            <a:endParaRPr lang="th-TH" sz="1600" b="1" dirty="0" smtClean="0">
              <a:solidFill>
                <a:schemeClr val="bg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th-TH" sz="1600" b="1" dirty="0" smtClean="0">
              <a:solidFill>
                <a:schemeClr val="bg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H SarabunPSK" panose="020B0500040200020003" pitchFamily="34" charset="-34"/>
              <a:buChar char="-"/>
            </a:pPr>
            <a:endParaRPr lang="en-US" sz="1200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u="none" strike="noStrike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  <a:endParaRPr lang="en-US" sz="1200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600" b="1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99367" y="4524375"/>
            <a:ext cx="4966600" cy="1800225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การปรับเปลี่ยนยุทธศาสตร์ระดับภูมิภาค กลุ่มจังหวัดและจังหวัด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TH SarabunPSK" panose="020B0500040200020003" pitchFamily="34" charset="-34"/>
              <a:buChar char="-"/>
            </a:pPr>
            <a:r>
              <a:rPr lang="th-TH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แผนพัฒนาภูมิภาค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TH SarabunPSK" panose="020B0500040200020003" pitchFamily="34" charset="-34"/>
              <a:buChar char="-"/>
            </a:pPr>
            <a:r>
              <a:rPr lang="th-TH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แผนพัฒนากลุ่มจังหวัด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TH SarabunPSK" panose="020B0500040200020003" pitchFamily="34" charset="-34"/>
              <a:buChar char="-"/>
            </a:pPr>
            <a:r>
              <a:rPr lang="th-TH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แผนพัฒนาจังหวัดนครสวรรค์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5295">
              <a:lnSpc>
                <a:spcPct val="107000"/>
              </a:lnSpc>
              <a:spcAft>
                <a:spcPts val="0"/>
              </a:spcAft>
              <a:tabLst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h-TH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แนวทางการพัฒนาจังหวัดอัจฉริยะ ... “นครสวรรค์ 2020”</a:t>
            </a:r>
            <a:r>
              <a:rPr lang="th-TH" sz="16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000" b="1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851690" y="1687373"/>
            <a:ext cx="4172558" cy="750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แผนยุทธศาสตร์การพัฒนามหาวิทยาลัยราช</a:t>
            </a:r>
            <a:r>
              <a:rPr lang="th-TH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ภัฏ</a:t>
            </a:r>
            <a:r>
              <a:rPr lang="th-TH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นครสวรรค์ 20 ปี</a:t>
            </a:r>
            <a:r>
              <a:rPr lang="th-TH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(พ.ศ.</a:t>
            </a:r>
            <a:r>
              <a:rPr lang="th-TH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2561-2579)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011530" y="4800603"/>
            <a:ext cx="4029998" cy="636269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แผนยุทธศาสตร์การพัฒนามหาวิทยาลัยราช</a:t>
            </a:r>
            <a:r>
              <a:rPr lang="th-TH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ภัฏ</a:t>
            </a:r>
            <a:r>
              <a:rPr lang="th-TH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นครสวรรค์ ระยะที่ 1  พ.ศ.256</a:t>
            </a:r>
            <a:r>
              <a:rPr lang="en-US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r>
              <a:rPr lang="th-TH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– พ.ศ. 2564 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994250" y="4067813"/>
            <a:ext cx="4029998" cy="632229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แผนยุทธศาสตร์การพัฒนามหาวิทยาลัยราช</a:t>
            </a:r>
            <a:r>
              <a:rPr lang="th-TH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ภัฏ</a:t>
            </a:r>
            <a:r>
              <a:rPr lang="th-TH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นครสวรรค์ ระยะที่ 2  พ.ศ.2565 – พ.ศ. 2569 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006770" y="3323631"/>
            <a:ext cx="4017480" cy="619533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แผนยุทธศาสตร์การพัฒนามหาวิทยาลัยราช</a:t>
            </a:r>
            <a:r>
              <a:rPr lang="th-TH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ภัฏ</a:t>
            </a:r>
            <a:r>
              <a:rPr lang="th-TH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นครสวรรค์ ระยะที่ 3 </a:t>
            </a:r>
            <a:r>
              <a:rPr lang="th-TH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พ.ศ.2570 – พ.ศ. 2574 </a:t>
            </a: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994250" y="2585078"/>
            <a:ext cx="4029998" cy="61532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แผนยุทธศาสตร์การพัฒนามหาวิทยาลัยราช</a:t>
            </a:r>
            <a:r>
              <a:rPr lang="th-TH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ภัฏ</a:t>
            </a:r>
            <a:r>
              <a:rPr lang="th-TH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นครสวรรค์ ระยะที่ 4  พ.ศ.2575 – พ.ศ. </a:t>
            </a:r>
            <a:r>
              <a:rPr lang="th-TH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25</a:t>
            </a:r>
            <a:r>
              <a:rPr lang="en-US" b="1" dirty="0" smtClean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79</a:t>
            </a:r>
            <a:endParaRPr lang="en-US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6583302" y="288373"/>
            <a:ext cx="4440949" cy="790575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th-TH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การปรับยุทธศาสตร์ใหม่ </a:t>
            </a:r>
            <a:r>
              <a:rPr lang="th-TH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มหาวิทยาลัยราช</a:t>
            </a:r>
            <a:r>
              <a:rPr lang="th-TH" b="1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ภัฏ</a:t>
            </a:r>
            <a:r>
              <a:rPr lang="th-TH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เพื่อการพัฒนาท้องถิ่น ระยะ </a:t>
            </a:r>
            <a:r>
              <a:rPr lang="en-US" b="1" dirty="0">
                <a:solidFill>
                  <a:srgbClr val="FFFF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20 </a:t>
            </a:r>
            <a:r>
              <a:rPr lang="th-TH" b="1" dirty="0">
                <a:solidFill>
                  <a:srgbClr val="FFFF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ปี (พ.ศ. </a:t>
            </a:r>
            <a:r>
              <a:rPr lang="en-US" b="1" dirty="0">
                <a:solidFill>
                  <a:srgbClr val="FFFF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2561 – 2579)</a:t>
            </a:r>
            <a:endParaRPr lang="en-US" sz="1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13" name="ตัวเชื่อมต่อตรง 12"/>
          <p:cNvCxnSpPr/>
          <p:nvPr/>
        </p:nvCxnSpPr>
        <p:spPr>
          <a:xfrm>
            <a:off x="5802007" y="1493821"/>
            <a:ext cx="34281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 flipH="1">
            <a:off x="6144814" y="1493821"/>
            <a:ext cx="1" cy="429666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>
            <a:off x="3418584" y="8195310"/>
            <a:ext cx="3999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/>
          <p:nvPr/>
        </p:nvCxnSpPr>
        <p:spPr>
          <a:xfrm>
            <a:off x="6144818" y="3003899"/>
            <a:ext cx="48581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>
            <a:stCxn id="12" idx="2"/>
          </p:cNvCxnSpPr>
          <p:nvPr/>
        </p:nvCxnSpPr>
        <p:spPr>
          <a:xfrm>
            <a:off x="8803777" y="1078948"/>
            <a:ext cx="2953" cy="308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" y="501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2" y="958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" y="1138535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2" y="1811179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2" y="1914438"/>
            <a:ext cx="1847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-45072" y="392591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-407299" y="39622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2" y="3701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 flipH="1">
            <a:off x="505976" y="6276588"/>
            <a:ext cx="1127767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กรอบแนวคิดการยกร่างแผนยุทธศาสตร์มหาวิทยาลัยราช</a:t>
            </a:r>
            <a:r>
              <a:rPr kumimoji="0" lang="th-TH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ภัฏ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นครสวรรค์ ระยะ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20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ปี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(พ.ศ.2561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–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พ.ศ.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25</a:t>
            </a:r>
            <a:r>
              <a:rPr lang="en-US" sz="2800" b="1" dirty="0" smtClean="0">
                <a:solidFill>
                  <a:srgbClr val="FFFF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79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2" y="4615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7" name="ตัวเชื่อมต่อตรง 36"/>
          <p:cNvCxnSpPr/>
          <p:nvPr/>
        </p:nvCxnSpPr>
        <p:spPr>
          <a:xfrm>
            <a:off x="5789612" y="5791200"/>
            <a:ext cx="34281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5525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84455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28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8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9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9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ปรับเปลี่ยนยุทธศาสตร์ระดับภูมิภาค กลุ่มจังหวัดและจังหวัด</a:t>
            </a:r>
            <a:r>
              <a:rPr lang="en-US" sz="49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1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3792" y="1209676"/>
            <a:ext cx="11518440" cy="5247395"/>
          </a:xfrm>
          <a:prstGeom prst="rect">
            <a:avLst/>
          </a:prstGeom>
          <a:solidFill>
            <a:srgbClr val="002060"/>
          </a:solidFill>
        </p:spPr>
        <p:txBody>
          <a:bodyPr>
            <a:normAutofit fontScale="92500"/>
          </a:bodyPr>
          <a:lstStyle/>
          <a:p>
            <a:r>
              <a:rPr lang="th-TH" sz="3200" b="1" u="sng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รัฐบาลได้มีการกำหนดตำแหน่งเชิงยุทธศาสตร์ทางเศรษฐกิจของทั้ง 18 กลุ่ม </a:t>
            </a:r>
            <a:r>
              <a:rPr lang="th-TH" sz="32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</a:t>
            </a:r>
            <a:endParaRPr lang="en-US" sz="3200" u="sng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th-TH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th-TH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2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ภาคเหนือตอนล่าง 2 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เป็นศูนย์กลางธุรกิจข้าวและท่องเที่ยวมรดกโลก 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u="sng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แผนพัฒนาภาคเหนือ ในช่วงแผนพัฒนาเศรษฐกิจและสังคมแห่งชาติฉบับที่ </a:t>
            </a:r>
            <a:r>
              <a:rPr lang="en-US" sz="3200" b="1" u="sng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12 (</a:t>
            </a:r>
            <a:r>
              <a:rPr lang="th-TH" sz="3200" b="1" u="sng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พ.ศ. </a:t>
            </a:r>
            <a:r>
              <a:rPr lang="en-US" sz="3200" b="1" u="sng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2560 - 2564)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th-TH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- เป้าหมายสำคัญ</a:t>
            </a:r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พัฒนาเป็นฐานเศรษฐกิจสร้างสรรค์มูลค่าสูง เชื่อมโยงเศรษฐกิจกับประเทศในกลุ่มอนุภูมิภาคลุ่มแม่น้ำโขง</a:t>
            </a:r>
            <a:r>
              <a:rPr lang="th-TH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</a:p>
          <a:p>
            <a:r>
              <a:rPr lang="th-TH" sz="3200" b="1" u="sng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การวิเคราะห์สภาพแวดล้อมของกลุ่ม</a:t>
            </a:r>
            <a:r>
              <a:rPr lang="th-TH" sz="32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จังหวัดภาคเหนือ</a:t>
            </a:r>
            <a:r>
              <a:rPr lang="th-TH" sz="3200" b="1" u="sng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ตอนล่าง</a:t>
            </a:r>
            <a:r>
              <a:rPr lang="en-US" sz="3200" b="1" u="sng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2 </a:t>
            </a:r>
            <a:endParaRPr lang="th-TH" sz="3200" b="1" u="sng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2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	ภูมิภาคกลุ่มจังหวัดภาคเหนือตอนล่าง 2 นี้มีตำแหน่งจุดยืนทางยุทธศาสตร์ (</a:t>
            </a:r>
            <a:r>
              <a:rPr lang="en-US" sz="32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Positioning)</a:t>
            </a:r>
            <a:r>
              <a:rPr lang="th-TH" sz="32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ใน 2 เรื่อง 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คือ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การยกระดับคุณภาพและมาตรฐานสินค้าเกษตรปลอดภัยเพื่อตอบสนองความต้องการของผู้บริโภค ทั้งในประเทศและต่างประเทศ และ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2.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การพัฒนาศักยภาพการท่องเที่ยวธรรมชาติ ประวัติศาสตร์และวัฒนธรรมที่ได้มาตรฐาน เป็นที่ยอมรับของนักท่องเที่ยวทั้งชาวไทยและชาวต่างประเ</a:t>
            </a:r>
            <a:r>
              <a:rPr lang="th-TH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ทศ 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331107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09441" y="533401"/>
            <a:ext cx="11199971" cy="5592764"/>
          </a:xfrm>
        </p:spPr>
        <p:txBody>
          <a:bodyPr/>
          <a:lstStyle/>
          <a:p>
            <a:r>
              <a:rPr lang="th-TH" sz="4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แผนพัฒนาจังหวัดนครสวรรค์ ฉบับทบทวน(พ.ศ.2561 -2564)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จังหวัดนครสวรรค์ ได้กำหนดตำแหน่งจุดยืนทางยุทธศาสตร์ (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Positioning</a:t>
            </a:r>
            <a:r>
              <a:rPr lang="th-TH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)ไว้ดังนี้ </a:t>
            </a: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เกษตรและอุตสาหกรรม  (ข้าว อ้อย มันสำปะหลัง)การท่องเที่ยวเชิงวัฒนธรรมและธรรมชาติ</a:t>
            </a:r>
            <a:endPara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	 </a:t>
            </a:r>
            <a:r>
              <a:rPr lang="th-TH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วิสัยทัศน์ (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Vision</a:t>
            </a:r>
            <a:r>
              <a:rPr lang="th-TH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 จังหวัดนครสวรรค์เป็น</a:t>
            </a:r>
            <a:r>
              <a:rPr lang="th-TH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“</a:t>
            </a:r>
            <a:r>
              <a:rPr lang="th-TH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นครสวรรค์คนธรรมดี สังคมพอเพียง ชุมทางขนส่งทางราง อุตสาหกรรมฐานชีวภาพ สิ่งแวดล้อมยั่งยืน”</a:t>
            </a:r>
            <a:endParaRPr lang="en-US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5613" y="579435"/>
            <a:ext cx="11430000" cy="5821365"/>
          </a:xfrm>
        </p:spPr>
        <p:txBody>
          <a:bodyPr>
            <a:normAutofit/>
          </a:bodyPr>
          <a:lstStyle/>
          <a:p>
            <a:r>
              <a:rPr lang="th-TH" sz="4000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แนวทางการพัฒนาแบบเมืองสวรรค์ (</a:t>
            </a:r>
            <a:r>
              <a:rPr lang="en-US" sz="4000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HEAVEN Model) </a:t>
            </a:r>
            <a:r>
              <a:rPr lang="th-TH" sz="4000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อันประกอบด้วย</a:t>
            </a:r>
            <a:endParaRPr lang="en-US" sz="4000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itchFamily="34" charset="-34"/>
              </a:rPr>
              <a:t>ealth &amp; Medical Hub </a:t>
            </a:r>
            <a:r>
              <a:rPr lang="th-TH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เป็นศูนย์กลางด้านการดูแลสุขภาพ </a:t>
            </a:r>
            <a:endParaRPr lang="en-US" sz="4000" dirty="0" smtClean="0">
              <a:solidFill>
                <a:schemeClr val="accent1">
                  <a:lumMod val="20000"/>
                  <a:lumOff val="8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itchFamily="34" charset="-34"/>
              </a:rPr>
              <a:t>E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itchFamily="34" charset="-34"/>
              </a:rPr>
              <a:t>ducation and Training for the Future </a:t>
            </a:r>
            <a:r>
              <a:rPr lang="th-TH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itchFamily="34" charset="-34"/>
              </a:rPr>
              <a:t>จัดการศึกษาเพื่อความก้าวหน้าในอนาคต</a:t>
            </a:r>
            <a:endParaRPr lang="en-US" sz="4000" dirty="0" smtClean="0">
              <a:solidFill>
                <a:schemeClr val="accent1">
                  <a:lumMod val="20000"/>
                  <a:lumOff val="8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itchFamily="34" charset="-34"/>
              </a:rPr>
              <a:t>A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itchFamily="34" charset="-34"/>
              </a:rPr>
              <a:t>griculture and Organic Paradise </a:t>
            </a:r>
            <a:r>
              <a:rPr lang="th-TH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itchFamily="34" charset="-34"/>
              </a:rPr>
              <a:t>ยกระดับเกษตรสู่เกษตรอินทรีย์</a:t>
            </a:r>
            <a:endParaRPr lang="en-US" sz="4000" dirty="0" smtClean="0">
              <a:solidFill>
                <a:schemeClr val="accent1">
                  <a:lumMod val="20000"/>
                  <a:lumOff val="8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itchFamily="34" charset="-34"/>
              </a:rPr>
              <a:t>V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itchFamily="34" charset="-34"/>
              </a:rPr>
              <a:t>ehicles &amp; Logistics Center </a:t>
            </a:r>
            <a:r>
              <a:rPr lang="th-TH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itchFamily="34" charset="-34"/>
              </a:rPr>
              <a:t>วางระบบขนส่งและศูนย์กลางการกระจายสินค้า </a:t>
            </a:r>
            <a:endParaRPr lang="en-US" sz="4000" dirty="0" smtClean="0">
              <a:solidFill>
                <a:schemeClr val="accent1">
                  <a:lumMod val="20000"/>
                  <a:lumOff val="8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itchFamily="34" charset="-34"/>
              </a:rPr>
              <a:t>E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itchFamily="34" charset="-34"/>
              </a:rPr>
              <a:t>xperience Tourisms</a:t>
            </a:r>
            <a:r>
              <a:rPr lang="th-TH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itchFamily="34" charset="-34"/>
              </a:rPr>
              <a:t> จัดประสบการณ์การท่องเที่ยวแห่งความสุข </a:t>
            </a:r>
            <a:endParaRPr lang="en-US" sz="4000" dirty="0" smtClean="0">
              <a:solidFill>
                <a:schemeClr val="accent1">
                  <a:lumMod val="20000"/>
                  <a:lumOff val="8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itchFamily="34" charset="-34"/>
              </a:rPr>
              <a:t>N</a:t>
            </a:r>
            <a:r>
              <a:rPr lang="en-US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itchFamily="34" charset="-34"/>
              </a:rPr>
              <a:t>ew Digital Commerce</a:t>
            </a:r>
            <a:r>
              <a:rPr lang="th-TH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itchFamily="34" charset="-34"/>
                <a:cs typeface="TH SarabunPSK" pitchFamily="34" charset="-34"/>
              </a:rPr>
              <a:t> พัฒนาเมืองแห่งดิจิตอลเพื่อการพาณิชย์ </a:t>
            </a:r>
            <a:endParaRPr lang="en-US" sz="4000" dirty="0" smtClean="0">
              <a:solidFill>
                <a:schemeClr val="accent1">
                  <a:lumMod val="20000"/>
                  <a:lumOff val="8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07857" y="295422"/>
            <a:ext cx="11434056" cy="6161649"/>
          </a:xfrm>
          <a:prstGeom prst="rect">
            <a:avLst/>
          </a:prstGeom>
          <a:solidFill>
            <a:srgbClr val="00206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แนว</a:t>
            </a:r>
            <a:r>
              <a:rPr lang="th-TH" sz="3600" b="1" u="sng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ทางการพัฒนาจังหวัดอัจฉริยะ ... “นครสวรรค์ 2020”</a:t>
            </a:r>
            <a:endParaRPr lang="en-US" sz="3600" b="1" u="sng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	จังหวัดนครสวรรค์ได้กำหนดเป้าหมายหลักของการพัฒนา จังหวัดอัจฉริยะ ... “นครสวรรค์ 2020”</a:t>
            </a:r>
            <a:endParaRPr lang="en-US" sz="36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 โดยภารกิจเริ่มต้นในปี 2018 มีเป้าหมายหลักคือ เพื่อ ยกระดับ “คุณภาพชีวิต” ที่ดีขึ้น ให้กับ “ประชาชน จังหวัดนครสวรรค์” ด้วยการพัฒนา“เศรษฐกิจท้องถิ่น จังหวัดนครสวรรค์” เพื่อ “ประชาชน” และ “ผู้ประกอบการท้องถิ่น” เป็นหลัก โดยมุ่งเน้น การพัฒนา </a:t>
            </a:r>
            <a:r>
              <a:rPr lang="th-TH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1. การท่องเที่ยว 2. การสนับสนุน “สินค้าและ</a:t>
            </a: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บริการท้องถิ่น</a:t>
            </a:r>
            <a:r>
              <a:rPr lang="th-TH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 3</a:t>
            </a:r>
            <a:r>
              <a:rPr lang="th-TH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 การส่งเสริม “การเกษตร/การแปร</a:t>
            </a: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รูป” 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618136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60384" y="252757"/>
            <a:ext cx="10844227" cy="1596177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th-TH" sz="4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แผนยุทธศาสตร์มหาวิทยาลัยราช</a:t>
            </a:r>
            <a:r>
              <a:rPr lang="th-TH" sz="4800" b="1" u="sng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ภัฏ</a:t>
            </a:r>
            <a:r>
              <a:rPr lang="th-TH" sz="4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นครสวรรค์ </a:t>
            </a:r>
            <a:r>
              <a:rPr lang="en-US" sz="4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4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ระยะ 20 ปี พ.ศ.</a:t>
            </a:r>
            <a:r>
              <a:rPr lang="en-US" sz="4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2561 -</a:t>
            </a:r>
            <a:r>
              <a:rPr lang="en-US" sz="4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2579</a:t>
            </a:r>
            <a:endParaRPr lang="en-US" sz="4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608013" y="2054086"/>
            <a:ext cx="11049000" cy="4422913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เน้นการสร้างวิสัยทัศน์ของผู้บริหาร คณาจารย์และบุคลากร ให้เป็นจุดเปลี่ยนของมหาวิทยาลัย ที่ต้องปรับเปลี่ยนตัวเองเพื่อสร้างโอกาส</a:t>
            </a:r>
          </a:p>
          <a:p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กำหนดนโยบายเชิงรุก</a:t>
            </a:r>
          </a:p>
          <a:p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ยึดประโยชน์ของมหาวิทยาลัยเป็นหลัก</a:t>
            </a:r>
          </a:p>
          <a:p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การมีส่วนร่วม</a:t>
            </a:r>
          </a:p>
          <a:p>
            <a:endParaRPr lang="en-US" sz="1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แทนข้อความ 4"/>
          <p:cNvSpPr>
            <a:spLocks noGrp="1"/>
          </p:cNvSpPr>
          <p:nvPr>
            <p:ph type="title"/>
          </p:nvPr>
        </p:nvSpPr>
        <p:spPr>
          <a:xfrm>
            <a:off x="303212" y="228600"/>
            <a:ext cx="11494991" cy="1630363"/>
          </a:xfrm>
          <a:solidFill>
            <a:srgbClr val="FFFF00"/>
          </a:solidFill>
          <a:ln>
            <a:solidFill>
              <a:srgbClr val="00B05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endParaRPr lang="th-TH" sz="2800" dirty="0" smtClean="0"/>
          </a:p>
          <a:p>
            <a:r>
              <a:rPr lang="th-TH" sz="4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วิสัยทัศน์</a:t>
            </a:r>
            <a:r>
              <a:rPr lang="th-TH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เป็นมหาวิทยาลัย</a:t>
            </a:r>
            <a:r>
              <a:rPr lang="th-TH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ที่สร้าง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และพัฒนานวัตกรรมที่สอดคล้องกับการพัฒนาท้องถิ่น </a:t>
            </a:r>
            <a:r>
              <a:rPr lang="th-TH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สังคม ประเทศชาติ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และเป็นที่ยอมรับในระดับนานาชาติ ภายในปี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79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2"/>
          </p:nvPr>
        </p:nvSpPr>
        <p:spPr>
          <a:xfrm>
            <a:off x="225230" y="1855307"/>
            <a:ext cx="11778115" cy="4571999"/>
          </a:xfrm>
          <a:prstGeom prst="rect">
            <a:avLst/>
          </a:prstGeom>
          <a:ln>
            <a:solidFill>
              <a:schemeClr val="accent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วิสัยทัศน์ระยะที่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 (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ปี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2561 – 256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เป็นมหาวิทยาลัยคุณภาพแห่งความเป็นเลิศ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วิสัยทัศน์ระยะที่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 (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ปี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256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5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– 25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69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เป็นมหาวิทยาลัยแห่งนวัตกรรมที่สามารถชี้นำและสร้างสรรค์สังคมคุณภาพได้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วิสัยทัศน์ระยะที่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 (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ปี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25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70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– 257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็นมหาวิทยาลัยที่มีศักยภาพในการยกระดับคุณภาพของสังคมประเทศชาติและสร้างสรรค์องค์ความรู้สู่สากลได้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วิสัยทัศน์ระยะที่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 (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ปี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257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5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– 25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79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เป็นมหาวิทยาลัยที่มีศักยภาพในการแข่งขันเป็นที่ยอมรับในระดับนานาชาติ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85865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งานนำเสนอความสงบของธรรมชาติ (หน้าจอกว้าง)">
  <a:themeElements>
    <a:clrScheme name="กำหนดเอง 2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32188_TF02801109" id="{75558B38-FC55-4DF5-B404-AEB7763FED82}" vid="{99871857-4FCD-442D-935E-8651CE00FC00}"/>
    </a:ext>
  </a:extLst>
</a:theme>
</file>

<file path=ppt/theme/theme2.xml><?xml version="1.0" encoding="utf-8"?>
<a:theme xmlns:a="http://schemas.openxmlformats.org/drawingml/2006/main" name="ธีมของ Offic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ธีมของ Offic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1360506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TP102801108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706526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4683C129-7B42-490A-AD74-E9303BC76D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1E33DF-2340-4F4E-B874-B73FEFEBFC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249165-F638-412C-8E0A-DFB7045CA2E0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Construction design template</Template>
  <TotalTime>763</TotalTime>
  <Words>1496</Words>
  <Application>Microsoft Office PowerPoint</Application>
  <PresentationFormat>กำหนดเอง</PresentationFormat>
  <Paragraphs>193</Paragraphs>
  <Slides>20</Slides>
  <Notes>15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20</vt:i4>
      </vt:variant>
    </vt:vector>
  </HeadingPairs>
  <TitlesOfParts>
    <vt:vector size="28" baseType="lpstr">
      <vt:lpstr>Arial</vt:lpstr>
      <vt:lpstr>Calibri</vt:lpstr>
      <vt:lpstr>Cordia New</vt:lpstr>
      <vt:lpstr>Euphemia</vt:lpstr>
      <vt:lpstr>Leelawadee</vt:lpstr>
      <vt:lpstr>TH SarabunIT๙</vt:lpstr>
      <vt:lpstr>TH SarabunPSK</vt:lpstr>
      <vt:lpstr>งานนำเสนอความสงบของธรรมชาติ (หน้าจอกว้าง)</vt:lpstr>
      <vt:lpstr>การประชุมเชิงปฏิบัติ การทบทวนแผนยุทธศาสตร์  มหาวิทยาลัยราชภัฏนครสวรรค์  ระยะที่ 1 ปี พ.ศ.2561 – 2564   </vt:lpstr>
      <vt:lpstr>แผนยุทธศาสตร์ มหาวิทยาลัยราชภัฏนครสวรรค์  ระยะ 20   (พ.ศ. 2561 – 2579)</vt:lpstr>
      <vt:lpstr>งานนำเสนอ PowerPoint</vt:lpstr>
      <vt:lpstr> การปรับเปลี่ยนยุทธศาสตร์ระดับภูมิภาค กลุ่มจังหวัดและจังหวัด </vt:lpstr>
      <vt:lpstr>งานนำเสนอ PowerPoint</vt:lpstr>
      <vt:lpstr>งานนำเสนอ PowerPoint</vt:lpstr>
      <vt:lpstr>งานนำเสนอ PowerPoint</vt:lpstr>
      <vt:lpstr>แผนยุทธศาสตร์มหาวิทยาลัยราชภัฏนครสวรรค์  ระยะ 20 ปี พ.ศ. 2561 - 2579</vt:lpstr>
      <vt:lpstr> วิสัยทัศน์  :  เป็นมหาวิทยาลัยที่สร้างและพัฒนานวัตกรรมที่สอดคล้องกับการพัฒนาท้องถิ่น สังคม ประเทศชาติ และเป็นที่ยอมรับในระดับนานาชาติ ภายในปี 2579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รายงานผลการดำเนินงานตัวชี้วัด </vt:lpstr>
      <vt:lpstr>ข้อเสนอเชิงนโยบาย ของการทบทวนแผนยุทธศาสตร์มหาวิทยาลัยราชภัฏนครสวรรค์  จากสภาวิชาการ  สภาคณาจารย์และข้าราชการ  คณะกรรมการส่งเสริมกิจการมหาวิทยาลัย  และคณะกรรมการบริหาร </vt:lpstr>
      <vt:lpstr>จากนั้นกองนโยบายและแผนได้นำข้อเสนอแนะเชิงนโยบาย ฯ เสนอสภามหาวิทยาลัยราชภัฏนครสวรรค์ ในคราวประชุม  ครั้งที่  8/2562  วันพฤหัสบดี ที่  22  สิงหาคม  2562    โดยคณะกรรมการสภา ฯ  ให้ข้อสังเกตและข้อเสนอแนะ  โดยสรุปดังนี้   </vt:lpstr>
      <vt:lpstr>ข้อสังเกตและข้อเสนอแนะจากคณะกรรมการสภามหาวิทยาลัย </vt:lpstr>
      <vt:lpstr>แบบทบทวนแผน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การสังเคราะห์ข้อเสนอเชิงนโยบายเพื่อทบทวนแผนยุทธศาสตร์  มหาวิทยาลัยราชภัฏนครสวรรค์ ระยะที่ 1 ปี พ.ศ.2561 - 2564</dc:title>
  <dc:creator>Chairat_p</dc:creator>
  <cp:lastModifiedBy>siriporn</cp:lastModifiedBy>
  <cp:revision>49</cp:revision>
  <cp:lastPrinted>2020-06-16T06:53:20Z</cp:lastPrinted>
  <dcterms:created xsi:type="dcterms:W3CDTF">2019-08-21T13:45:06Z</dcterms:created>
  <dcterms:modified xsi:type="dcterms:W3CDTF">2020-06-16T09:04:20Z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